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1" r:id="rId3"/>
    <p:sldId id="265" r:id="rId4"/>
    <p:sldId id="272" r:id="rId5"/>
    <p:sldId id="258" r:id="rId6"/>
    <p:sldId id="261" r:id="rId7"/>
    <p:sldId id="262" r:id="rId8"/>
    <p:sldId id="260" r:id="rId9"/>
    <p:sldId id="263" r:id="rId10"/>
    <p:sldId id="273" r:id="rId11"/>
    <p:sldId id="269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BD639-BC5E-46B1-B08D-111FC9A397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3206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780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57392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>
            <a:noAutofit/>
          </a:bodyPr>
          <a:lstStyle/>
          <a:p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Меняется ли чайник не только внешне, </a:t>
            </a:r>
            <a:br>
              <a:rPr lang="ru-RU" sz="7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но и внутренне?</a:t>
            </a:r>
            <a:br>
              <a:rPr lang="ru-RU" sz="7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 Что же происходит с его душой?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82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56792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 Домашнее задание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0" y="1340768"/>
            <a:ext cx="4644008" cy="5517232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Прочитать сказку, написать отзыв о сказке.</a:t>
            </a:r>
            <a:endParaRPr lang="ru-RU" sz="5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1" y="1340768"/>
            <a:ext cx="4114800" cy="83410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995936" y="1340768"/>
            <a:ext cx="5184575" cy="5517232"/>
          </a:xfrm>
          <a:solidFill>
            <a:srgbClr val="00B0F0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400" b="1" i="1" dirty="0" smtClean="0"/>
              <a:t>Выполнить творческую работу: сочинить сказку или рассказ от имени любой старой вещи, прожившей интересную жизнь.</a:t>
            </a:r>
            <a:endParaRPr lang="ru-RU" sz="4400" b="1" i="1" dirty="0"/>
          </a:p>
        </p:txBody>
      </p:sp>
    </p:spTree>
    <p:extLst>
      <p:ext uri="{BB962C8B-B14F-4D97-AF65-F5344CB8AC3E}">
        <p14:creationId xmlns:p14="http://schemas.microsoft.com/office/powerpoint/2010/main" val="406085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03648"/>
          </a:xfrm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Г. Х. Андерсен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  <a:solidFill>
            <a:srgbClr val="92D05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«Нет сказок лучше тех, </a:t>
            </a:r>
          </a:p>
          <a:p>
            <a:pPr marL="0" indent="0">
              <a:buNone/>
            </a:pP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 которые создаёт сама</a:t>
            </a:r>
          </a:p>
          <a:p>
            <a:pPr marL="0" indent="0">
              <a:buNone/>
            </a:pPr>
            <a:r>
              <a:rPr lang="ru-RU" sz="6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             жизнь».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12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1"/>
          </p:nvPr>
        </p:nvSpPr>
        <p:spPr>
          <a:xfrm>
            <a:off x="1" y="0"/>
            <a:ext cx="925252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ru-RU" dirty="0" smtClean="0">
                <a:solidFill>
                  <a:srgbClr val="990099"/>
                </a:solidFill>
              </a:rPr>
              <a:t>            </a:t>
            </a:r>
          </a:p>
          <a:p>
            <a:pPr>
              <a:buFont typeface="Wingdings" pitchFamily="2" charset="2"/>
              <a:buNone/>
            </a:pPr>
            <a:endParaRPr lang="ru-RU" dirty="0" smtClean="0">
              <a:solidFill>
                <a:srgbClr val="990099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ru-RU" sz="8800" dirty="0">
                <a:solidFill>
                  <a:srgbClr val="990099"/>
                </a:solidFill>
              </a:rPr>
              <a:t> </a:t>
            </a:r>
            <a:r>
              <a:rPr lang="ru-RU" sz="8800" dirty="0" smtClean="0">
                <a:solidFill>
                  <a:srgbClr val="990099"/>
                </a:solidFill>
              </a:rPr>
              <a:t>    </a:t>
            </a:r>
            <a:r>
              <a:rPr lang="ru-RU" sz="11500" b="1" dirty="0" smtClean="0">
                <a:solidFill>
                  <a:srgbClr val="990099"/>
                </a:solidFill>
              </a:rPr>
              <a:t>Молодцы!</a:t>
            </a:r>
            <a:r>
              <a:rPr lang="ru-RU" sz="7200" b="1" dirty="0" smtClean="0"/>
              <a:t>            </a:t>
            </a:r>
            <a:endParaRPr lang="ru-RU" sz="6000" b="1" dirty="0" smtClean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ru-RU" sz="8000" b="1" i="1" dirty="0" smtClean="0"/>
              <a:t>  </a:t>
            </a:r>
            <a:r>
              <a:rPr lang="ru-RU" sz="8800" b="1" i="1" dirty="0" smtClean="0">
                <a:solidFill>
                  <a:srgbClr val="FF0000"/>
                </a:solidFill>
              </a:rPr>
              <a:t>Спасибо за урок!</a:t>
            </a:r>
          </a:p>
          <a:p>
            <a:pPr>
              <a:buFont typeface="Wingdings" pitchFamily="2" charset="2"/>
              <a:buNone/>
            </a:pPr>
            <a:r>
              <a:rPr lang="ru-RU" sz="6000" dirty="0" smtClean="0"/>
              <a:t>    </a:t>
            </a:r>
            <a:endParaRPr lang="ru-RU" sz="6000" dirty="0" smtClean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863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750"/>
                            </p:stCondLst>
                            <p:childTnLst>
                              <p:par>
                                <p:cTn id="1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57392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Особенности волшебного мира в авторской сказке </a:t>
            </a:r>
            <a:br>
              <a:rPr lang="ru-RU" sz="8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Г. Х. Андерсена «Чайник».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88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15416"/>
            <a:ext cx="9180512" cy="729430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685800" lvl="0" indent="-685800">
              <a:buFont typeface="Wingdings" pitchFamily="2" charset="2"/>
              <a:buChar char="§"/>
            </a:pP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изящный</a:t>
            </a:r>
            <a:endParaRPr lang="ru-RU" sz="6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685800" lvl="0" indent="-685800">
              <a:buFont typeface="Wingdings" pitchFamily="2" charset="2"/>
              <a:buChar char="§"/>
            </a:pP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добротный</a:t>
            </a:r>
            <a:endParaRPr lang="ru-RU" sz="6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685800" lvl="0" indent="-685800">
              <a:buFont typeface="Wingdings" pitchFamily="2" charset="2"/>
              <a:buChar char="§"/>
            </a:pPr>
            <a:r>
              <a:rPr lang="ru-RU" sz="6600" b="1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итайский напиток</a:t>
            </a:r>
          </a:p>
          <a:p>
            <a:pPr marL="857250" lvl="0" indent="-857250">
              <a:buFont typeface="Wingdings" pitchFamily="2" charset="2"/>
              <a:buChar char="§"/>
            </a:pP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еспечальная юность</a:t>
            </a:r>
            <a:endParaRPr lang="ru-RU" sz="6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685800" lvl="0" indent="-685800">
              <a:buFont typeface="Wingdings" pitchFamily="2" charset="2"/>
              <a:buChar char="§"/>
            </a:pPr>
            <a:r>
              <a:rPr lang="ru-RU" sz="6600" b="1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иография</a:t>
            </a:r>
          </a:p>
          <a:p>
            <a:pPr marL="685800" lvl="0" indent="-685800">
              <a:buFont typeface="Wingdings" pitchFamily="2" charset="2"/>
              <a:buChar char="§"/>
            </a:pP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блаженство</a:t>
            </a:r>
          </a:p>
          <a:p>
            <a:pPr marL="685800" lvl="0" indent="-685800">
              <a:buFont typeface="Wingdings" pitchFamily="2" charset="2"/>
              <a:buChar char="§"/>
            </a:pPr>
            <a:endParaRPr lang="ru-RU" sz="54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q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4766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57392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От чьего имени ведётся повествование?</a:t>
            </a:r>
            <a:endParaRPr lang="ru-RU" sz="8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86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1220" y="0"/>
            <a:ext cx="9211732" cy="1268760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Задания для 1 группы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600" b="1" dirty="0" smtClean="0"/>
              <a:t>Прочитайте пословицу. Соотнесите её с текстом сказки.  Докажите.</a:t>
            </a:r>
          </a:p>
          <a:p>
            <a:pPr marL="0" indent="0">
              <a:buNone/>
            </a:pPr>
            <a:r>
              <a:rPr lang="ru-RU" sz="3600" b="1" dirty="0"/>
              <a:t> </a:t>
            </a:r>
            <a:r>
              <a:rPr lang="ru-RU" sz="3600" b="1" dirty="0" smtClean="0"/>
              <a:t>              </a:t>
            </a:r>
            <a:r>
              <a:rPr lang="ru-RU" sz="3600" b="1" i="1" dirty="0" smtClean="0"/>
              <a:t>Хвастун вреднее моли.</a:t>
            </a:r>
          </a:p>
          <a:p>
            <a:pPr marL="514350" indent="-514350">
              <a:buAutoNum type="arabicPeriod" startAt="2"/>
            </a:pPr>
            <a:r>
              <a:rPr lang="ru-RU" sz="3600" b="1" dirty="0" smtClean="0"/>
              <a:t>Найдите в сказке «завязку». Прочитайте.</a:t>
            </a:r>
          </a:p>
          <a:p>
            <a:pPr marL="0" indent="0">
              <a:buNone/>
            </a:pPr>
            <a:r>
              <a:rPr lang="ru-RU" sz="3600" b="1" dirty="0"/>
              <a:t> </a:t>
            </a:r>
            <a:r>
              <a:rPr lang="ru-RU" sz="3600" b="1" dirty="0" smtClean="0"/>
              <a:t>     Изобразите </a:t>
            </a:r>
            <a:r>
              <a:rPr lang="ru-RU" sz="3600" b="1" dirty="0" err="1" smtClean="0"/>
              <a:t>ниткописью</a:t>
            </a:r>
            <a:r>
              <a:rPr lang="ru-RU" sz="3600" b="1" dirty="0" smtClean="0"/>
              <a:t>.</a:t>
            </a:r>
          </a:p>
          <a:p>
            <a:pPr marL="514350" indent="-514350">
              <a:buAutoNum type="arabicPeriod" startAt="3"/>
            </a:pPr>
            <a:r>
              <a:rPr lang="ru-RU" sz="3600" b="1" dirty="0" smtClean="0"/>
              <a:t>Выразите своё отношение к главному </a:t>
            </a:r>
          </a:p>
          <a:p>
            <a:pPr marL="0" indent="0">
              <a:buNone/>
            </a:pPr>
            <a:r>
              <a:rPr lang="ru-RU" sz="3600" b="1" dirty="0"/>
              <a:t> </a:t>
            </a:r>
            <a:r>
              <a:rPr lang="ru-RU" sz="3600" b="1" dirty="0" smtClean="0"/>
              <a:t>     герою сказки в </a:t>
            </a:r>
            <a:r>
              <a:rPr lang="ru-RU" sz="3600" b="1" dirty="0" err="1" smtClean="0"/>
              <a:t>синквейне</a:t>
            </a:r>
            <a:r>
              <a:rPr lang="ru-RU" sz="3600" b="1" dirty="0" smtClean="0"/>
              <a:t>. Запишите. </a:t>
            </a:r>
          </a:p>
          <a:p>
            <a:pPr marL="0" indent="0">
              <a:buNone/>
            </a:pPr>
            <a:r>
              <a:rPr lang="ru-RU" sz="3600" b="1" dirty="0"/>
              <a:t> </a:t>
            </a:r>
            <a:r>
              <a:rPr lang="ru-RU" sz="3600" b="1" dirty="0" smtClean="0"/>
              <a:t>   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88705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1220" y="0"/>
            <a:ext cx="9211732" cy="1268760"/>
          </a:xfrm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Задания для 2 группы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600" b="1" dirty="0" smtClean="0"/>
              <a:t>Прочитайте пословицу. Соотнесите её с текстом сказки.  Докажите.</a:t>
            </a:r>
          </a:p>
          <a:p>
            <a:pPr marL="0" indent="0">
              <a:buNone/>
            </a:pPr>
            <a:r>
              <a:rPr lang="ru-RU" sz="3600" b="1" dirty="0"/>
              <a:t> </a:t>
            </a:r>
            <a:r>
              <a:rPr lang="ru-RU" sz="3600" b="1" dirty="0" smtClean="0"/>
              <a:t>         </a:t>
            </a:r>
            <a:r>
              <a:rPr lang="ru-RU" sz="3600" b="1" i="1" dirty="0" smtClean="0"/>
              <a:t>Якал, якал, а потом заплакал.</a:t>
            </a:r>
          </a:p>
          <a:p>
            <a:pPr marL="514350" indent="-514350">
              <a:buAutoNum type="arabicPeriod" startAt="2"/>
            </a:pPr>
            <a:r>
              <a:rPr lang="ru-RU" sz="3600" b="1" dirty="0" smtClean="0"/>
              <a:t>Найдите в сказке «развитие действия». Прочитайте. Изобразите </a:t>
            </a:r>
            <a:r>
              <a:rPr lang="ru-RU" sz="3600" b="1" dirty="0" err="1" smtClean="0"/>
              <a:t>ниткописью</a:t>
            </a:r>
            <a:r>
              <a:rPr lang="ru-RU" sz="3600" b="1" dirty="0" smtClean="0"/>
              <a:t>.</a:t>
            </a:r>
          </a:p>
          <a:p>
            <a:pPr marL="514350" indent="-514350">
              <a:buAutoNum type="arabicPeriod" startAt="3"/>
            </a:pPr>
            <a:r>
              <a:rPr lang="ru-RU" sz="3600" b="1" dirty="0" smtClean="0"/>
              <a:t>Выразите своё отношение к главному </a:t>
            </a:r>
          </a:p>
          <a:p>
            <a:pPr marL="0" indent="0">
              <a:buNone/>
            </a:pPr>
            <a:r>
              <a:rPr lang="ru-RU" sz="3600" b="1" dirty="0"/>
              <a:t> </a:t>
            </a:r>
            <a:r>
              <a:rPr lang="ru-RU" sz="3600" b="1" dirty="0" smtClean="0"/>
              <a:t>     герою сказки в </a:t>
            </a:r>
            <a:r>
              <a:rPr lang="ru-RU" sz="3600" b="1" dirty="0" err="1" smtClean="0"/>
              <a:t>синквейне</a:t>
            </a:r>
            <a:r>
              <a:rPr lang="ru-RU" sz="3600" b="1" dirty="0" smtClean="0"/>
              <a:t>. Запишите. </a:t>
            </a:r>
          </a:p>
          <a:p>
            <a:pPr marL="0" indent="0">
              <a:buNone/>
            </a:pPr>
            <a:r>
              <a:rPr lang="ru-RU" sz="3600" b="1" dirty="0"/>
              <a:t> </a:t>
            </a:r>
            <a:r>
              <a:rPr lang="ru-RU" sz="3600" b="1" dirty="0" smtClean="0"/>
              <a:t>   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3339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1220" y="0"/>
            <a:ext cx="9211732" cy="1268760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Задания для 3 группы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600" b="1" dirty="0" smtClean="0"/>
              <a:t>Прочитайте пословицу. Соотнесите её с текстом сказки.  Докажите.</a:t>
            </a:r>
          </a:p>
          <a:p>
            <a:pPr marL="0" indent="0">
              <a:buNone/>
            </a:pPr>
            <a:r>
              <a:rPr lang="ru-RU" sz="3600" b="1" dirty="0"/>
              <a:t> </a:t>
            </a:r>
            <a:r>
              <a:rPr lang="ru-RU" sz="3600" b="1" dirty="0" smtClean="0"/>
              <a:t>        </a:t>
            </a:r>
            <a:r>
              <a:rPr lang="ru-RU" sz="3600" b="1" i="1" dirty="0" smtClean="0"/>
              <a:t>Не будь пригож, а будь пригоден.</a:t>
            </a:r>
          </a:p>
          <a:p>
            <a:pPr marL="514350" indent="-514350">
              <a:buAutoNum type="arabicPeriod" startAt="2"/>
            </a:pPr>
            <a:r>
              <a:rPr lang="ru-RU" sz="3600" b="1" dirty="0" smtClean="0"/>
              <a:t>Найдите в сказке «переломный момент». Прочитайте. Изобразите  </a:t>
            </a:r>
            <a:r>
              <a:rPr lang="ru-RU" sz="3600" b="1" dirty="0" err="1" smtClean="0"/>
              <a:t>ниткописью</a:t>
            </a:r>
            <a:r>
              <a:rPr lang="ru-RU" sz="3600" b="1" dirty="0" smtClean="0"/>
              <a:t>.</a:t>
            </a:r>
          </a:p>
          <a:p>
            <a:pPr marL="514350" indent="-514350">
              <a:buAutoNum type="arabicPeriod" startAt="3"/>
            </a:pPr>
            <a:r>
              <a:rPr lang="ru-RU" sz="3600" b="1" dirty="0" smtClean="0"/>
              <a:t>Выразите своё отношение к главному </a:t>
            </a:r>
          </a:p>
          <a:p>
            <a:pPr marL="0" indent="0">
              <a:buNone/>
            </a:pPr>
            <a:r>
              <a:rPr lang="ru-RU" sz="3600" b="1" dirty="0"/>
              <a:t> </a:t>
            </a:r>
            <a:r>
              <a:rPr lang="ru-RU" sz="3600" b="1" dirty="0" smtClean="0"/>
              <a:t>     герою сказки в </a:t>
            </a:r>
            <a:r>
              <a:rPr lang="ru-RU" sz="3600" b="1" dirty="0" err="1" smtClean="0"/>
              <a:t>синквейне</a:t>
            </a:r>
            <a:r>
              <a:rPr lang="ru-RU" sz="3600" b="1" dirty="0" smtClean="0"/>
              <a:t>. Запишите. </a:t>
            </a:r>
          </a:p>
          <a:p>
            <a:pPr marL="0" indent="0">
              <a:buNone/>
            </a:pPr>
            <a:r>
              <a:rPr lang="ru-RU" sz="3600" b="1" dirty="0"/>
              <a:t> </a:t>
            </a:r>
            <a:r>
              <a:rPr lang="ru-RU" sz="3600" b="1" dirty="0" smtClean="0"/>
              <a:t>   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3339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1220" y="0"/>
            <a:ext cx="9211732" cy="1268760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Задания для 4 группы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600" b="1" dirty="0" smtClean="0"/>
              <a:t>Прочитайте пословицу. Соотнесите её с текстом сказки.  Докажите.</a:t>
            </a:r>
          </a:p>
          <a:p>
            <a:pPr marL="0" indent="0">
              <a:buNone/>
            </a:pPr>
            <a:r>
              <a:rPr lang="ru-RU" sz="3600" b="1" dirty="0"/>
              <a:t> </a:t>
            </a:r>
            <a:r>
              <a:rPr lang="ru-RU" sz="3600" b="1" dirty="0" smtClean="0"/>
              <a:t>         </a:t>
            </a:r>
            <a:r>
              <a:rPr lang="ru-RU" sz="3600" b="1" i="1" dirty="0" smtClean="0"/>
              <a:t>Выше головы носа не поднимай.</a:t>
            </a:r>
          </a:p>
          <a:p>
            <a:pPr marL="514350" indent="-514350">
              <a:buAutoNum type="arabicPeriod" startAt="2"/>
            </a:pPr>
            <a:r>
              <a:rPr lang="ru-RU" sz="3600" b="1" dirty="0" smtClean="0"/>
              <a:t>Найдите в сказке кульминацию. Прочитайте. Изобразите </a:t>
            </a:r>
            <a:r>
              <a:rPr lang="ru-RU" sz="3600" b="1" dirty="0" err="1" smtClean="0"/>
              <a:t>ниткописью</a:t>
            </a:r>
            <a:r>
              <a:rPr lang="ru-RU" sz="3600" b="1" dirty="0" smtClean="0"/>
              <a:t>.</a:t>
            </a:r>
          </a:p>
          <a:p>
            <a:pPr marL="514350" indent="-514350">
              <a:buAutoNum type="arabicPeriod" startAt="3"/>
            </a:pPr>
            <a:r>
              <a:rPr lang="ru-RU" sz="3600" b="1" dirty="0" smtClean="0"/>
              <a:t>Выразите своё отношение к главному </a:t>
            </a:r>
          </a:p>
          <a:p>
            <a:pPr marL="0" indent="0">
              <a:buNone/>
            </a:pPr>
            <a:r>
              <a:rPr lang="ru-RU" sz="3600" b="1" dirty="0"/>
              <a:t> </a:t>
            </a:r>
            <a:r>
              <a:rPr lang="ru-RU" sz="3600" b="1" dirty="0" smtClean="0"/>
              <a:t>     герою сказки в </a:t>
            </a:r>
            <a:r>
              <a:rPr lang="ru-RU" sz="3600" b="1" dirty="0" err="1" smtClean="0"/>
              <a:t>синквейне</a:t>
            </a:r>
            <a:r>
              <a:rPr lang="ru-RU" sz="3600" b="1" dirty="0" smtClean="0"/>
              <a:t>. Запишите. </a:t>
            </a:r>
          </a:p>
          <a:p>
            <a:pPr marL="0" indent="0">
              <a:buNone/>
            </a:pPr>
            <a:r>
              <a:rPr lang="ru-RU" sz="3600" b="1" dirty="0"/>
              <a:t> </a:t>
            </a:r>
            <a:r>
              <a:rPr lang="ru-RU" sz="3600" b="1" dirty="0" smtClean="0"/>
              <a:t>   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3339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2092"/>
            <a:ext cx="9155196" cy="1268760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Задания для 5 группы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600" b="1" dirty="0" smtClean="0"/>
              <a:t>Прочитайте пословицу. Соотнесите её с текстом сказки.  Докажите.</a:t>
            </a:r>
          </a:p>
          <a:p>
            <a:pPr marL="0" indent="0">
              <a:buNone/>
            </a:pPr>
            <a:r>
              <a:rPr lang="ru-RU" sz="3600" b="1" dirty="0"/>
              <a:t> </a:t>
            </a:r>
            <a:r>
              <a:rPr lang="ru-RU" sz="3600" b="1" dirty="0" smtClean="0"/>
              <a:t>        </a:t>
            </a:r>
            <a:r>
              <a:rPr lang="ru-RU" sz="3600" b="1" i="1" dirty="0" smtClean="0"/>
              <a:t>Высоко взлетел, а сел в курятник.</a:t>
            </a:r>
          </a:p>
          <a:p>
            <a:pPr marL="514350" indent="-514350">
              <a:buAutoNum type="arabicPeriod" startAt="2"/>
            </a:pPr>
            <a:r>
              <a:rPr lang="ru-RU" sz="3600" b="1" dirty="0" smtClean="0"/>
              <a:t>Найдите в сказке «развязку». Прочитайте.</a:t>
            </a:r>
          </a:p>
          <a:p>
            <a:pPr marL="0" indent="0">
              <a:buNone/>
            </a:pPr>
            <a:r>
              <a:rPr lang="ru-RU" sz="3600" b="1" dirty="0"/>
              <a:t> </a:t>
            </a:r>
            <a:r>
              <a:rPr lang="ru-RU" sz="3600" b="1" dirty="0" smtClean="0"/>
              <a:t>     Изобразите </a:t>
            </a:r>
            <a:r>
              <a:rPr lang="ru-RU" sz="3600" b="1" dirty="0" err="1" smtClean="0"/>
              <a:t>ниткописью</a:t>
            </a:r>
            <a:r>
              <a:rPr lang="ru-RU" sz="3600" b="1" dirty="0" smtClean="0"/>
              <a:t>.</a:t>
            </a:r>
          </a:p>
          <a:p>
            <a:pPr marL="514350" indent="-514350">
              <a:buAutoNum type="arabicPeriod" startAt="3"/>
            </a:pPr>
            <a:r>
              <a:rPr lang="ru-RU" sz="3600" b="1" dirty="0" smtClean="0"/>
              <a:t>Выразите своё отношение к главному </a:t>
            </a:r>
          </a:p>
          <a:p>
            <a:pPr marL="0" indent="0">
              <a:buNone/>
            </a:pPr>
            <a:r>
              <a:rPr lang="ru-RU" sz="3600" b="1" dirty="0"/>
              <a:t> </a:t>
            </a:r>
            <a:r>
              <a:rPr lang="ru-RU" sz="3600" b="1" dirty="0" smtClean="0"/>
              <a:t>     герою сказки в </a:t>
            </a:r>
            <a:r>
              <a:rPr lang="ru-RU" sz="3600" b="1" dirty="0" err="1" smtClean="0"/>
              <a:t>синквейне</a:t>
            </a:r>
            <a:r>
              <a:rPr lang="ru-RU" sz="3600" b="1" dirty="0" smtClean="0"/>
              <a:t>. Запишите. </a:t>
            </a:r>
          </a:p>
          <a:p>
            <a:pPr marL="0" indent="0">
              <a:buNone/>
            </a:pPr>
            <a:r>
              <a:rPr lang="ru-RU" sz="3600" b="1" dirty="0"/>
              <a:t> </a:t>
            </a:r>
            <a:r>
              <a:rPr lang="ru-RU" sz="3600" b="1" dirty="0" smtClean="0"/>
              <a:t>   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51737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326</Words>
  <Application>Microsoft Office PowerPoint</Application>
  <PresentationFormat>Экран (4:3)</PresentationFormat>
  <Paragraphs>59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Особенности волшебного мира в авторской сказке  Г. Х. Андерсена «Чайник».</vt:lpstr>
      <vt:lpstr>Презентация PowerPoint</vt:lpstr>
      <vt:lpstr>От чьего имени ведётся повествование?</vt:lpstr>
      <vt:lpstr>Задания для 1 группы</vt:lpstr>
      <vt:lpstr>Задания для 2 группы</vt:lpstr>
      <vt:lpstr>Задания для 3 группы</vt:lpstr>
      <vt:lpstr>Задания для 4 группы</vt:lpstr>
      <vt:lpstr>Задания для 5 группы</vt:lpstr>
      <vt:lpstr>Меняется ли чайник не только внешне,  но и внутренне?  Что же происходит с его душой?</vt:lpstr>
      <vt:lpstr> Домашнее задание</vt:lpstr>
      <vt:lpstr>Г. Х. Андерсен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Сюжетные линии</dc:title>
  <dc:creator>1</dc:creator>
  <cp:lastModifiedBy>1</cp:lastModifiedBy>
  <cp:revision>22</cp:revision>
  <dcterms:created xsi:type="dcterms:W3CDTF">2012-12-06T14:43:01Z</dcterms:created>
  <dcterms:modified xsi:type="dcterms:W3CDTF">2012-12-10T17:33:14Z</dcterms:modified>
</cp:coreProperties>
</file>